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3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9" r:id="rId2"/>
    <p:sldMasterId id="2147483745" r:id="rId3"/>
    <p:sldMasterId id="2147483781" r:id="rId4"/>
  </p:sldMasterIdLst>
  <p:notesMasterIdLst>
    <p:notesMasterId r:id="rId22"/>
  </p:notesMasterIdLst>
  <p:sldIdLst>
    <p:sldId id="262" r:id="rId5"/>
    <p:sldId id="312" r:id="rId6"/>
    <p:sldId id="305" r:id="rId7"/>
    <p:sldId id="294" r:id="rId8"/>
    <p:sldId id="295" r:id="rId9"/>
    <p:sldId id="307" r:id="rId10"/>
    <p:sldId id="296" r:id="rId11"/>
    <p:sldId id="308" r:id="rId12"/>
    <p:sldId id="298" r:id="rId13"/>
    <p:sldId id="309" r:id="rId14"/>
    <p:sldId id="310" r:id="rId15"/>
    <p:sldId id="311" r:id="rId16"/>
    <p:sldId id="313" r:id="rId17"/>
    <p:sldId id="290" r:id="rId18"/>
    <p:sldId id="314" r:id="rId19"/>
    <p:sldId id="288" r:id="rId20"/>
    <p:sldId id="289" r:id="rId2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2"/>
    <p:restoredTop sz="90049"/>
  </p:normalViewPr>
  <p:slideViewPr>
    <p:cSldViewPr snapToGrid="0" snapToObjects="1" showGuides="1">
      <p:cViewPr varScale="1">
        <p:scale>
          <a:sx n="160" d="100"/>
          <a:sy n="160" d="100"/>
        </p:scale>
        <p:origin x="168" y="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6/14/18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62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“Wrapper/wrapping application”</a:t>
            </a:r>
          </a:p>
          <a:p>
            <a:r>
              <a:rPr lang="en-US" dirty="0" smtClean="0"/>
              <a:t>“Consuming application”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92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An </a:t>
            </a:r>
            <a:r>
              <a:rPr lang="en-US" i="1" dirty="0" smtClean="0">
                <a:latin typeface="Helvetica Neue" charset="0"/>
                <a:ea typeface="Helvetica Neue" charset="0"/>
                <a:cs typeface="Helvetica Neue" charset="0"/>
              </a:rPr>
              <a:t>intent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is a purpose or goal expressed in a customer's input, such as answering a question or processing a bill payment.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96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An </a:t>
            </a:r>
            <a:r>
              <a:rPr lang="en-US" i="1" dirty="0" smtClean="0">
                <a:latin typeface="Helvetica Neue" charset="0"/>
                <a:ea typeface="Helvetica Neue" charset="0"/>
                <a:cs typeface="Helvetica Neue" charset="0"/>
              </a:rPr>
              <a:t>entity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represents a class of object or a data type that is relevant to a user's purpose. By recognizing the entities that are mentioned in the user's input, the Conversation service can choose the specific actions to take to fulfill an intent.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0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Watson is inherently stupid without context. Watson is stateless.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81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2"/>
                </a:solidFill>
                <a:latin typeface="Helv"/>
              </a:rPr>
              <a:t>If you a looking for additional resources, visit the IBM Code page for a variety of technical assets around the 6 key technical areas</a:t>
            </a:r>
          </a:p>
          <a:p>
            <a:pPr algn="l"/>
            <a:endParaRPr lang="en-US" dirty="0">
              <a:solidFill>
                <a:schemeClr val="bg2"/>
              </a:solidFill>
              <a:latin typeface="Helv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IBM Plex Sans Condensed Medium" panose="020B0606050203000203" pitchFamily="34" charset="0"/>
              </a:rPr>
              <a:t>Build resilient financial networks to execute secure transactions quickly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IBM Plex Sans Condensed Medium" panose="020B0606050203000203" pitchFamily="34" charset="0"/>
              </a:rPr>
              <a:t>Translate voice and written communications on the fly to improve information sharing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chemeClr val="bg2"/>
                </a:solidFill>
                <a:latin typeface="IBM Plex Sans Condensed Medium" panose="020B0606050203000203" pitchFamily="34" charset="0"/>
              </a:rPr>
              <a:t>Understand, analyze, and predict healthcare and nutrition needs to improve basic services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chemeClr val="bg2"/>
                </a:solidFill>
                <a:latin typeface="IBM Plex Sans Condensed Medium" panose="020B0606050203000203" pitchFamily="34" charset="0"/>
              </a:rPr>
              <a:t>Improve logistics based on traffic and weather activity to reduce number of people affected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chemeClr val="bg2"/>
                </a:solidFill>
                <a:latin typeface="IBM Plex Sans Condensed Medium" panose="020B0606050203000203" pitchFamily="34" charset="0"/>
              </a:rPr>
              <a:t>Analyze device sensor data to take corrective or preventative action automatically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chemeClr val="bg2"/>
                </a:solidFill>
                <a:latin typeface="IBM Plex Sans Condensed Medium" panose="020B0606050203000203" pitchFamily="34" charset="0"/>
              </a:rPr>
              <a:t>Use visual recognition to process claims quickly or identify immediate need for aid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 dirty="0">
              <a:solidFill>
                <a:schemeClr val="bg2"/>
              </a:solidFill>
              <a:latin typeface="IBM Plex Sans Condensed Medium" panose="020B0606050203000203" pitchFamily="34" charset="0"/>
            </a:endParaRPr>
          </a:p>
          <a:p>
            <a:pPr algn="l"/>
            <a:r>
              <a:rPr lang="en-US" dirty="0">
                <a:solidFill>
                  <a:schemeClr val="bg2"/>
                </a:solidFill>
                <a:latin typeface="Helv"/>
              </a:rPr>
              <a:t>The Coder website is a great place to form a team, find code examples and join a community of thousands of developers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05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dirty="0" smtClean="0"/>
              <a:t>DBG / November 2017 / © 2017 IBM </a:t>
            </a:r>
            <a:r>
              <a:rPr lang="sk-SK" dirty="0" err="1" smtClean="0"/>
              <a:t>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4433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6" name="Picture 5" descr="ibm_g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34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34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67.xml"/><Relationship Id="rId9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0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04.xml"/><Relationship Id="rId35" Type="http://schemas.openxmlformats.org/officeDocument/2006/relationships/slideLayout" Target="../slideLayouts/slideLayout105.xml"/><Relationship Id="rId3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89.xml"/><Relationship Id="rId3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27.xml"/><Relationship Id="rId22" Type="http://schemas.openxmlformats.org/officeDocument/2006/relationships/slideLayout" Target="../slideLayouts/slideLayout128.xml"/><Relationship Id="rId23" Type="http://schemas.openxmlformats.org/officeDocument/2006/relationships/slideLayout" Target="../slideLayouts/slideLayout129.xml"/><Relationship Id="rId24" Type="http://schemas.openxmlformats.org/officeDocument/2006/relationships/slideLayout" Target="../slideLayouts/slideLayout130.xml"/><Relationship Id="rId25" Type="http://schemas.openxmlformats.org/officeDocument/2006/relationships/slideLayout" Target="../slideLayouts/slideLayout131.xml"/><Relationship Id="rId26" Type="http://schemas.openxmlformats.org/officeDocument/2006/relationships/slideLayout" Target="../slideLayouts/slideLayout132.xml"/><Relationship Id="rId27" Type="http://schemas.openxmlformats.org/officeDocument/2006/relationships/slideLayout" Target="../slideLayouts/slideLayout133.xml"/><Relationship Id="rId28" Type="http://schemas.openxmlformats.org/officeDocument/2006/relationships/slideLayout" Target="../slideLayouts/slideLayout134.xml"/><Relationship Id="rId29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30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37.xml"/><Relationship Id="rId32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33" Type="http://schemas.openxmlformats.org/officeDocument/2006/relationships/slideLayout" Target="../slideLayouts/slideLayout139.xml"/><Relationship Id="rId34" Type="http://schemas.openxmlformats.org/officeDocument/2006/relationships/slideLayout" Target="../slideLayouts/slideLayout140.xml"/><Relationship Id="rId35" Type="http://schemas.openxmlformats.org/officeDocument/2006/relationships/slideLayout" Target="../slideLayouts/slideLayout141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22.xml"/><Relationship Id="rId17" Type="http://schemas.openxmlformats.org/officeDocument/2006/relationships/slideLayout" Target="../slideLayouts/slideLayout123.xml"/><Relationship Id="rId18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819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822" r:id="rId34"/>
    <p:sldLayoutId id="2147483707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818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823" r:id="rId34"/>
    <p:sldLayoutId id="2147483744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824" r:id="rId34"/>
    <p:sldLayoutId id="2147483780" r:id="rId35"/>
    <p:sldLayoutId id="2147483826" r:id="rId3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817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25" r:id="rId34"/>
    <p:sldLayoutId id="2147483816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keller/BCC-chatbot-talk" TargetMode="External"/><Relationship Id="rId4" Type="http://schemas.openxmlformats.org/officeDocument/2006/relationships/hyperlink" Target="http://ibm.biz/BeerCityCode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ibm.biz/pizzachatbot" TargetMode="External"/><Relationship Id="rId4" Type="http://schemas.openxmlformats.org/officeDocument/2006/relationships/hyperlink" Target="ibm.biz/bankingchatbot" TargetMode="External"/><Relationship Id="rId5" Type="http://schemas.openxmlformats.org/officeDocument/2006/relationships/hyperlink" Target="https://github.com/akeller/BCC-chatbot-talk" TargetMode="External"/><Relationship Id="rId6" Type="http://schemas.openxmlformats.org/officeDocument/2006/relationships/hyperlink" Target="https://developer.ibm.com/code/exchanges/bots/" TargetMode="External"/><Relationship Id="rId1" Type="http://schemas.openxmlformats.org/officeDocument/2006/relationships/slideLayout" Target="../slideLayouts/slideLayout80.xml"/><Relationship Id="rId2" Type="http://schemas.openxmlformats.org/officeDocument/2006/relationships/hyperlink" Target="http://ibm.biz/BeerCityCod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eloper.com/call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3781"/>
            <a:ext cx="4648201" cy="4479344"/>
          </a:xfrm>
        </p:spPr>
        <p:txBody>
          <a:bodyPr/>
          <a:lstStyle/>
          <a:p>
            <a:r>
              <a:rPr lang="en-US" sz="3200" dirty="0" smtClean="0"/>
              <a:t>How to build a </a:t>
            </a:r>
            <a:r>
              <a:rPr lang="en-US" sz="3200" dirty="0" err="1" smtClean="0"/>
              <a:t>chatbot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0" dirty="0"/>
              <a:t>—</a:t>
            </a:r>
            <a:br>
              <a:rPr lang="en-US" sz="3200" b="0" dirty="0"/>
            </a:br>
            <a:r>
              <a:rPr lang="en-US" sz="3200" b="0" dirty="0" smtClean="0"/>
              <a:t>Amara </a:t>
            </a:r>
            <a:r>
              <a:rPr lang="en-US" sz="3200" b="0" dirty="0" smtClean="0"/>
              <a:t>Graham (Keller)</a:t>
            </a:r>
            <a:r>
              <a:rPr lang="en-US" sz="3200" b="0" dirty="0" smtClean="0"/>
              <a:t/>
            </a:r>
            <a:br>
              <a:rPr lang="en-US" sz="3200" b="0" dirty="0" smtClean="0"/>
            </a:br>
            <a:r>
              <a:rPr lang="en-US" sz="3200" b="0" dirty="0" smtClean="0"/>
              <a:t>IBM Developer Advocate</a:t>
            </a:r>
            <a:br>
              <a:rPr lang="en-US" sz="3200" b="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dirty="0" smtClean="0"/>
              <a:t>@</a:t>
            </a:r>
            <a:r>
              <a:rPr lang="en-US" dirty="0" err="1" smtClean="0"/>
              <a:t>MissAmaraKay</a:t>
            </a:r>
            <a:endParaRPr lang="en-US" b="0" dirty="0"/>
          </a:p>
        </p:txBody>
      </p:sp>
      <p:sp>
        <p:nvSpPr>
          <p:cNvPr id="3" name="TextBox 2"/>
          <p:cNvSpPr txBox="1"/>
          <p:nvPr/>
        </p:nvSpPr>
        <p:spPr>
          <a:xfrm>
            <a:off x="2145323" y="3295130"/>
            <a:ext cx="6453553" cy="101566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ea typeface="Helvetica Neue" charset="0"/>
                <a:cs typeface="Helvetica Neue" charset="0"/>
                <a:hlinkClick r:id="rId3"/>
              </a:rPr>
              <a:t>https://</a:t>
            </a:r>
            <a:r>
              <a:rPr lang="en-US" sz="2000" dirty="0" smtClean="0">
                <a:ea typeface="Helvetica Neue" charset="0"/>
                <a:cs typeface="Helvetica Neue" charset="0"/>
                <a:hlinkClick r:id="rId3"/>
              </a:rPr>
              <a:t>github.com/akeller/BCC-chatbot-talk</a:t>
            </a:r>
            <a:endParaRPr lang="en-US" sz="2000" dirty="0" smtClean="0">
              <a:ea typeface="Helvetica Neue" charset="0"/>
              <a:cs typeface="Helvetica Neue" charset="0"/>
            </a:endParaRPr>
          </a:p>
          <a:p>
            <a:r>
              <a:rPr lang="en-US" sz="2000" dirty="0" smtClean="0">
                <a:ea typeface="Helvetica Neue" charset="0"/>
                <a:cs typeface="Helvetica Neue" charset="0"/>
              </a:rPr>
              <a:t> </a:t>
            </a:r>
            <a:endParaRPr lang="en-US" sz="2000" dirty="0">
              <a:ea typeface="Helvetica Neue" charset="0"/>
              <a:cs typeface="Helvetica Neue" charset="0"/>
            </a:endParaRPr>
          </a:p>
          <a:p>
            <a:r>
              <a:rPr lang="en-US" sz="2000" dirty="0" smtClean="0">
                <a:ea typeface="Helvetica Neue" charset="0"/>
                <a:cs typeface="Helvetica Neue" charset="0"/>
              </a:rPr>
              <a:t>IBM Cloud: </a:t>
            </a:r>
            <a:r>
              <a:rPr lang="en-US" sz="2000" dirty="0" err="1" smtClean="0">
                <a:ea typeface="Helvetica Neue" charset="0"/>
                <a:cs typeface="Helvetica Neue" charset="0"/>
                <a:hlinkClick r:id="rId4"/>
              </a:rPr>
              <a:t>ibm.biz</a:t>
            </a:r>
            <a:r>
              <a:rPr lang="en-US" sz="2000" dirty="0" smtClean="0">
                <a:ea typeface="Helvetica Neue" charset="0"/>
                <a:cs typeface="Helvetica Neue" charset="0"/>
                <a:hlinkClick r:id="rId4"/>
              </a:rPr>
              <a:t>/</a:t>
            </a:r>
            <a:r>
              <a:rPr lang="en-US" sz="2000" dirty="0" err="1" smtClean="0">
                <a:ea typeface="Helvetica Neue" charset="0"/>
                <a:cs typeface="Helvetica Neue" charset="0"/>
                <a:hlinkClick r:id="rId4"/>
              </a:rPr>
              <a:t>BeerCityCode</a:t>
            </a:r>
            <a:endParaRPr lang="en-US" sz="2000" dirty="0"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1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4826000"/>
            <a:ext cx="2057400" cy="138113"/>
          </a:xfrm>
        </p:spPr>
        <p:txBody>
          <a:bodyPr/>
          <a:lstStyle/>
          <a:p>
            <a:fld id="{3FD999D4-B456-9943-89B7-30D56181CE18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024"/>
            <a:ext cx="9144000" cy="460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4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$context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11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346325" y="2273363"/>
            <a:ext cx="4451350" cy="457200"/>
          </a:xfrm>
        </p:spPr>
        <p:txBody>
          <a:bodyPr/>
          <a:lstStyle/>
          <a:p>
            <a:pPr algn="ctr"/>
            <a:r>
              <a:rPr lang="en-US" sz="2400" dirty="0" smtClean="0"/>
              <a:t>Context keeps Watson aware of what has taken place in the conversation.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767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0" y="125640"/>
            <a:ext cx="7733181" cy="483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26677" y="2544640"/>
            <a:ext cx="1099038" cy="1658083"/>
          </a:xfrm>
          <a:prstGeom prst="rect">
            <a:avLst/>
          </a:prstGeom>
          <a:ln w="57150">
            <a:solidFill>
              <a:srgbClr val="FF0000"/>
            </a:solidFill>
            <a:prstDash val="dash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43245" y="125640"/>
            <a:ext cx="2569165" cy="3233022"/>
          </a:xfrm>
          <a:prstGeom prst="rect">
            <a:avLst/>
          </a:prstGeom>
          <a:ln w="57150">
            <a:solidFill>
              <a:srgbClr val="FF0000"/>
            </a:solidFill>
            <a:prstDash val="dash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66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4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Links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DBG / </a:t>
            </a:r>
            <a:r>
              <a:rPr lang="sk-SK" dirty="0" err="1"/>
              <a:t>Jan</a:t>
            </a:r>
            <a:r>
              <a:rPr lang="sk-SK" dirty="0"/>
              <a:t> 2018 / © 2018 IBM </a:t>
            </a:r>
            <a:r>
              <a:rPr lang="sk-SK" dirty="0" err="1"/>
              <a:t>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8686800" cy="3589655"/>
          </a:xfrm>
        </p:spPr>
        <p:txBody>
          <a:bodyPr/>
          <a:lstStyle/>
          <a:p>
            <a:r>
              <a:rPr lang="en-US" dirty="0">
                <a:ea typeface="Helvetica Neue" charset="0"/>
                <a:cs typeface="Helvetica Neue" charset="0"/>
              </a:rPr>
              <a:t>IBM Cloud: </a:t>
            </a:r>
            <a:r>
              <a:rPr lang="en-US" dirty="0" err="1" smtClean="0">
                <a:ea typeface="Helvetica Neue" charset="0"/>
                <a:cs typeface="Helvetica Neue" charset="0"/>
                <a:hlinkClick r:id="rId2"/>
              </a:rPr>
              <a:t>ibm.biz</a:t>
            </a:r>
            <a:r>
              <a:rPr lang="en-US" dirty="0" smtClean="0">
                <a:ea typeface="Helvetica Neue" charset="0"/>
                <a:cs typeface="Helvetica Neue" charset="0"/>
                <a:hlinkClick r:id="rId2"/>
              </a:rPr>
              <a:t>/</a:t>
            </a:r>
            <a:r>
              <a:rPr lang="en-US" dirty="0" err="1" smtClean="0">
                <a:ea typeface="Helvetica Neue" charset="0"/>
                <a:cs typeface="Helvetica Neue" charset="0"/>
                <a:hlinkClick r:id="rId2"/>
              </a:rPr>
              <a:t>BeerCityCode</a:t>
            </a:r>
            <a:endParaRPr lang="en-US" dirty="0">
              <a:ea typeface="Helvetica Neue" charset="0"/>
              <a:cs typeface="Helvetica Neue" charset="0"/>
            </a:endParaRPr>
          </a:p>
          <a:p>
            <a:r>
              <a:rPr lang="en-US" dirty="0" smtClean="0">
                <a:latin typeface="+mj-lt"/>
                <a:ea typeface="Helvetica Neue" charset="0"/>
                <a:cs typeface="Helvetica Neue" charset="0"/>
              </a:rPr>
              <a:t>Pizza </a:t>
            </a:r>
            <a:r>
              <a:rPr lang="en-US" dirty="0">
                <a:latin typeface="+mj-lt"/>
                <a:ea typeface="Helvetica Neue" charset="0"/>
                <a:cs typeface="Helvetica Neue" charset="0"/>
              </a:rPr>
              <a:t>Ordering </a:t>
            </a:r>
            <a:r>
              <a:rPr lang="en-US" dirty="0" err="1">
                <a:latin typeface="+mj-lt"/>
                <a:ea typeface="Helvetica Neue" charset="0"/>
                <a:cs typeface="Helvetica Neue" charset="0"/>
              </a:rPr>
              <a:t>Chatbot</a:t>
            </a:r>
            <a:r>
              <a:rPr lang="en-US" dirty="0">
                <a:latin typeface="+mj-lt"/>
                <a:ea typeface="Helvetica Neue" charset="0"/>
                <a:cs typeface="Helvetica Neue" charset="0"/>
              </a:rPr>
              <a:t>: </a:t>
            </a:r>
            <a:r>
              <a:rPr lang="en-US" dirty="0" smtClean="0">
                <a:latin typeface="+mj-lt"/>
                <a:ea typeface="Helvetica Neue" charset="0"/>
                <a:cs typeface="Helvetica Neue" charset="0"/>
                <a:hlinkClick r:id="rId3" action="ppaction://hlinkfile"/>
              </a:rPr>
              <a:t>ibm.biz/pizzachatbot</a:t>
            </a:r>
            <a:endParaRPr lang="en-US" dirty="0" smtClean="0">
              <a:latin typeface="+mj-lt"/>
              <a:ea typeface="Helvetica Neue" charset="0"/>
              <a:cs typeface="Helvetica Neue" charset="0"/>
            </a:endParaRPr>
          </a:p>
          <a:p>
            <a:r>
              <a:rPr lang="en-US" dirty="0" smtClean="0">
                <a:latin typeface="+mj-lt"/>
                <a:ea typeface="Helvetica Neue" charset="0"/>
                <a:cs typeface="Helvetica Neue" charset="0"/>
              </a:rPr>
              <a:t>Cognitive </a:t>
            </a:r>
            <a:r>
              <a:rPr lang="en-US" dirty="0">
                <a:latin typeface="+mj-lt"/>
                <a:ea typeface="Helvetica Neue" charset="0"/>
                <a:cs typeface="Helvetica Neue" charset="0"/>
              </a:rPr>
              <a:t>Banking </a:t>
            </a:r>
            <a:r>
              <a:rPr lang="en-US" dirty="0" err="1">
                <a:latin typeface="+mj-lt"/>
                <a:ea typeface="Helvetica Neue" charset="0"/>
                <a:cs typeface="Helvetica Neue" charset="0"/>
              </a:rPr>
              <a:t>Chatbot</a:t>
            </a:r>
            <a:r>
              <a:rPr lang="en-US" dirty="0">
                <a:latin typeface="+mj-lt"/>
                <a:ea typeface="Helvetica Neue" charset="0"/>
                <a:cs typeface="Helvetica Neue" charset="0"/>
              </a:rPr>
              <a:t>: </a:t>
            </a:r>
            <a:r>
              <a:rPr lang="en-US" dirty="0" err="1">
                <a:latin typeface="+mj-lt"/>
                <a:ea typeface="Helvetica Neue" charset="0"/>
                <a:cs typeface="Helvetica Neue" charset="0"/>
                <a:hlinkClick r:id="rId4" action="ppaction://hlinkfile"/>
              </a:rPr>
              <a:t>ibm.biz</a:t>
            </a:r>
            <a:r>
              <a:rPr lang="en-US" dirty="0">
                <a:latin typeface="+mj-lt"/>
                <a:ea typeface="Helvetica Neue" charset="0"/>
                <a:cs typeface="Helvetica Neue" charset="0"/>
                <a:hlinkClick r:id="rId4" action="ppaction://hlinkfile"/>
              </a:rPr>
              <a:t>/</a:t>
            </a:r>
            <a:r>
              <a:rPr lang="en-US" dirty="0" err="1">
                <a:latin typeface="+mj-lt"/>
                <a:ea typeface="Helvetica Neue" charset="0"/>
                <a:cs typeface="Helvetica Neue" charset="0"/>
                <a:hlinkClick r:id="rId4" action="ppaction://hlinkfile"/>
              </a:rPr>
              <a:t>bankingchatbot</a:t>
            </a:r>
            <a:endParaRPr lang="en-US" dirty="0">
              <a:latin typeface="+mj-lt"/>
              <a:ea typeface="Helvetica Neue" charset="0"/>
              <a:cs typeface="Helvetica Neue" charset="0"/>
            </a:endParaRPr>
          </a:p>
          <a:p>
            <a:endParaRPr lang="en-US" dirty="0" smtClean="0">
              <a:latin typeface="+mj-lt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+mj-lt"/>
                <a:ea typeface="Helvetica Neue" charset="0"/>
                <a:cs typeface="Helvetica Neue" charset="0"/>
                <a:hlinkClick r:id="rId5"/>
              </a:rPr>
              <a:t>https://</a:t>
            </a:r>
            <a:r>
              <a:rPr lang="en-US" dirty="0" smtClean="0">
                <a:latin typeface="+mj-lt"/>
                <a:ea typeface="Helvetica Neue" charset="0"/>
                <a:cs typeface="Helvetica Neue" charset="0"/>
                <a:hlinkClick r:id="rId5"/>
              </a:rPr>
              <a:t>github.com/akeller/BCC-chatbot-talk</a:t>
            </a:r>
            <a:endParaRPr lang="en-US" dirty="0" smtClean="0">
              <a:latin typeface="+mj-lt"/>
              <a:ea typeface="Helvetica Neue" charset="0"/>
              <a:cs typeface="Helvetica Neue" charset="0"/>
            </a:endParaRPr>
          </a:p>
          <a:p>
            <a:endParaRPr lang="en-US" dirty="0">
              <a:latin typeface="+mj-lt"/>
              <a:ea typeface="Helvetica Neue" charset="0"/>
              <a:cs typeface="Helvetica Neue" charset="0"/>
              <a:hlinkClick r:id="rId6"/>
            </a:endParaRPr>
          </a:p>
          <a:p>
            <a:r>
              <a:rPr lang="en-US" dirty="0" smtClean="0">
                <a:latin typeface="+mj-lt"/>
                <a:ea typeface="Helvetica Neue" charset="0"/>
                <a:cs typeface="Helvetica Neue" charset="0"/>
                <a:hlinkClick r:id="rId6"/>
              </a:rPr>
              <a:t>https</a:t>
            </a:r>
            <a:r>
              <a:rPr lang="en-US" dirty="0">
                <a:latin typeface="+mj-lt"/>
                <a:ea typeface="Helvetica Neue" charset="0"/>
                <a:cs typeface="Helvetica Neue" charset="0"/>
                <a:hlinkClick r:id="rId6"/>
              </a:rPr>
              <a:t>://developer.ibm.com/code/exchanges/bots</a:t>
            </a:r>
            <a:r>
              <a:rPr lang="en-US" dirty="0" smtClean="0">
                <a:latin typeface="+mj-lt"/>
                <a:ea typeface="Helvetica Neue" charset="0"/>
                <a:cs typeface="Helvetica Neue" charset="0"/>
                <a:hlinkClick r:id="rId6"/>
              </a:rPr>
              <a:t>/</a:t>
            </a:r>
            <a:r>
              <a:rPr lang="en-US" dirty="0" smtClean="0">
                <a:latin typeface="+mj-lt"/>
                <a:ea typeface="Helvetica Neue" charset="0"/>
                <a:cs typeface="Helvetica Neue" charset="0"/>
              </a:rPr>
              <a:t> </a:t>
            </a:r>
            <a:endParaRPr lang="en-US" dirty="0">
              <a:latin typeface="+mj-lt"/>
              <a:ea typeface="Helvetica Neue" charset="0"/>
              <a:cs typeface="Helvetica Neue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4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9A1BABA8-97DC-4A2D-9B22-2EEB130486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15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1B45C2A-99A4-4F32-B5F6-325FCC6814F4}"/>
              </a:ext>
            </a:extLst>
          </p:cNvPr>
          <p:cNvSpPr/>
          <p:nvPr/>
        </p:nvSpPr>
        <p:spPr>
          <a:xfrm>
            <a:off x="4155592" y="822878"/>
            <a:ext cx="4759808" cy="4859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b="1" dirty="0">
                <a:solidFill>
                  <a:schemeClr val="bg2"/>
                </a:solidFill>
                <a:latin typeface="IBM Plex Sans Condensed Medium" panose="020B0606050203000203" pitchFamily="34" charset="0"/>
              </a:rPr>
              <a:t>Commit to the Cause</a:t>
            </a:r>
          </a:p>
          <a:p>
            <a:pPr lvl="1"/>
            <a:r>
              <a:rPr lang="en-US" sz="2100" dirty="0">
                <a:solidFill>
                  <a:schemeClr val="bg2"/>
                </a:solidFill>
                <a:latin typeface="IBM Plex Sans Condensed Medium" panose="020B0606050203000203" pitchFamily="34" charset="0"/>
              </a:rPr>
              <a:t>Get to know about “Call for Code”</a:t>
            </a:r>
          </a:p>
          <a:p>
            <a:pPr lvl="1"/>
            <a:r>
              <a:rPr lang="en-US" sz="1800" dirty="0">
                <a:solidFill>
                  <a:schemeClr val="bg2"/>
                </a:solidFill>
                <a:latin typeface="IBM Plex Sans Condensed Medium" panose="020B0606050203000203" pitchFamily="34" charset="0"/>
                <a:hlinkClick r:id="rId3"/>
              </a:rPr>
              <a:t>http://developer.ibm.com/callforcode</a:t>
            </a:r>
          </a:p>
          <a:p>
            <a:endParaRPr lang="en-US" sz="2100" dirty="0">
              <a:solidFill>
                <a:schemeClr val="bg2"/>
              </a:solidFill>
              <a:latin typeface="IBM Plex Sans Condensed Medium" panose="020B0606050203000203" pitchFamily="34" charset="0"/>
            </a:endParaRP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700" b="1" dirty="0">
                <a:solidFill>
                  <a:schemeClr val="accent3"/>
                </a:solidFill>
                <a:latin typeface="IBM Plex Sans Condensed Medium" panose="020B0606050203000203" pitchFamily="34" charset="0"/>
              </a:rPr>
              <a:t>Push For Change</a:t>
            </a:r>
          </a:p>
          <a:p>
            <a:pPr>
              <a:tabLst>
                <a:tab pos="347663" algn="l"/>
              </a:tabLst>
            </a:pPr>
            <a:r>
              <a:rPr lang="en-US" sz="2700" b="1" dirty="0">
                <a:solidFill>
                  <a:schemeClr val="bg2"/>
                </a:solidFill>
                <a:latin typeface="IBM Plex Sans Condensed Medium" panose="020B0606050203000203" pitchFamily="34" charset="0"/>
              </a:rPr>
              <a:t>	</a:t>
            </a:r>
            <a:r>
              <a:rPr lang="en-US" sz="2100" dirty="0">
                <a:solidFill>
                  <a:schemeClr val="bg2"/>
                </a:solidFill>
                <a:latin typeface="IBM Plex Sans Condensed Medium" panose="020B0606050203000203" pitchFamily="34" charset="0"/>
              </a:rPr>
              <a:t>Register for the IBM Coder </a:t>
            </a:r>
          </a:p>
          <a:p>
            <a:endParaRPr lang="en-US" sz="2100" b="1" dirty="0">
              <a:solidFill>
                <a:schemeClr val="bg2"/>
              </a:solidFill>
              <a:latin typeface="IBM Plex Sans Condensed Medium" panose="020B060605020300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b="1" dirty="0">
                <a:solidFill>
                  <a:srgbClr val="199CD9"/>
                </a:solidFill>
                <a:latin typeface="IBM Plex Sans Condensed Medium" panose="020B0606050203000203" pitchFamily="34" charset="0"/>
              </a:rPr>
              <a:t>Answer the Call</a:t>
            </a:r>
            <a:endParaRPr lang="en-US" sz="2100" b="1" dirty="0">
              <a:solidFill>
                <a:srgbClr val="199CD9"/>
              </a:solidFill>
              <a:latin typeface="IBM Plex Sans Condensed Medium" panose="020B0606050203000203" pitchFamily="34" charset="0"/>
            </a:endParaRPr>
          </a:p>
          <a:p>
            <a:pPr lvl="1"/>
            <a:r>
              <a:rPr lang="en-US" sz="2100" dirty="0">
                <a:solidFill>
                  <a:schemeClr val="bg2"/>
                </a:solidFill>
                <a:latin typeface="IBM Plex Sans Condensed Medium" panose="020B0606050203000203" pitchFamily="34" charset="0"/>
              </a:rPr>
              <a:t>Take the Angel Hack challenge  to unlock the next steps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b="1" dirty="0">
              <a:solidFill>
                <a:schemeClr val="bg2"/>
              </a:solidFill>
              <a:latin typeface="IBM Plex Sans Condensed Medium" panose="020B060605020300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b="1" dirty="0">
              <a:solidFill>
                <a:schemeClr val="bg2"/>
              </a:solidFill>
              <a:latin typeface="IBM Plex Sans Condensed Medium" panose="020B0606050203000203" pitchFamily="34" charset="0"/>
            </a:endParaRPr>
          </a:p>
          <a:p>
            <a:endParaRPr lang="en-US" sz="2100" b="1" dirty="0">
              <a:solidFill>
                <a:schemeClr val="bg2"/>
              </a:solidFill>
              <a:latin typeface="IBM Plex Sans Condensed Medium" panose="020B0606050203000203" pitchFamily="34" charset="0"/>
            </a:endParaRPr>
          </a:p>
          <a:p>
            <a:endParaRPr lang="en-US" sz="788" dirty="0">
              <a:solidFill>
                <a:schemeClr val="bg2"/>
              </a:solidFill>
              <a:latin typeface="Helv"/>
            </a:endParaRPr>
          </a:p>
          <a:p>
            <a:endParaRPr lang="en-US" sz="788" dirty="0">
              <a:solidFill>
                <a:schemeClr val="bg2"/>
              </a:solidFill>
              <a:latin typeface="Helv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6CAF7A8-89AE-4C1B-B8F9-168F83DF3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92" y="631291"/>
            <a:ext cx="3163800" cy="367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5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Thank you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 smtClean="0"/>
              <a:t>Amara </a:t>
            </a:r>
            <a:r>
              <a:rPr lang="en-US" sz="2400" dirty="0" smtClean="0"/>
              <a:t>Graham (Keller)</a:t>
            </a:r>
            <a:endParaRPr lang="en-US" sz="2400" dirty="0"/>
          </a:p>
          <a:p>
            <a:r>
              <a:rPr lang="en-US" sz="2400" dirty="0" smtClean="0"/>
              <a:t>Developer Advocate</a:t>
            </a:r>
            <a:endParaRPr lang="en-US" sz="2400" dirty="0"/>
          </a:p>
          <a:p>
            <a:r>
              <a:rPr lang="en-US" sz="2400" dirty="0"/>
              <a:t>—</a:t>
            </a:r>
          </a:p>
          <a:p>
            <a:r>
              <a:rPr lang="en-US" sz="2400" dirty="0" err="1"/>
              <a:t>a</a:t>
            </a:r>
            <a:r>
              <a:rPr lang="en-US" sz="2400" dirty="0" err="1" smtClean="0"/>
              <a:t>mara.keller@ibm.com</a:t>
            </a:r>
            <a:endParaRPr lang="en-US" sz="2400" dirty="0"/>
          </a:p>
          <a:p>
            <a:r>
              <a:rPr lang="en-US" sz="2400" dirty="0" smtClean="0"/>
              <a:t>@</a:t>
            </a:r>
            <a:r>
              <a:rPr lang="en-US" sz="2400" dirty="0" err="1" smtClean="0"/>
              <a:t>MissAmaraKay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323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DBG / </a:t>
            </a:r>
            <a:r>
              <a:rPr lang="sk-SK" dirty="0" err="1"/>
              <a:t>Jan</a:t>
            </a:r>
            <a:r>
              <a:rPr lang="sk-SK" dirty="0"/>
              <a:t> 2018 / © 2018 IBM </a:t>
            </a:r>
            <a:r>
              <a:rPr lang="sk-SK" dirty="0" err="1"/>
              <a:t>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 bwMode="auto">
          <a:xfrm>
            <a:off x="3485841" y="3264518"/>
            <a:ext cx="1254642" cy="125464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 Neue" charset="0"/>
                <a:ea typeface="Helvetica Neue" charset="0"/>
                <a:cs typeface="Helvetica Neue" charset="0"/>
              </a:rPr>
              <a:t>Application</a:t>
            </a:r>
          </a:p>
        </p:txBody>
      </p:sp>
      <p:sp>
        <p:nvSpPr>
          <p:cNvPr id="3" name="TextBox 2"/>
          <p:cNvSpPr txBox="1"/>
          <p:nvPr/>
        </p:nvSpPr>
        <p:spPr>
          <a:xfrm rot="2863410">
            <a:off x="1962614" y="2119166"/>
            <a:ext cx="13885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1. Capture user input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7433008" y="3315258"/>
            <a:ext cx="1254642" cy="125464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 Neue" charset="0"/>
                <a:ea typeface="Helvetica Neue" charset="0"/>
                <a:cs typeface="Helvetica Neue" charset="0"/>
              </a:rPr>
              <a:t>Third-party API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497326" y="221900"/>
            <a:ext cx="1254642" cy="125464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 Neue" charset="0"/>
                <a:ea typeface="Helvetica Neue" charset="0"/>
                <a:cs typeface="Helvetica Neue" charset="0"/>
              </a:rPr>
              <a:t>Messaging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 Neue" charset="0"/>
                <a:ea typeface="Helvetica Neue" charset="0"/>
                <a:cs typeface="Helvetica Neue" charset="0"/>
              </a:rPr>
              <a:t> Platform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581847" y="1476542"/>
            <a:ext cx="1903994" cy="189230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Oval 6"/>
          <p:cNvSpPr/>
          <p:nvPr/>
        </p:nvSpPr>
        <p:spPr bwMode="auto">
          <a:xfrm>
            <a:off x="5976638" y="230544"/>
            <a:ext cx="1306404" cy="1306404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 Neue" charset="0"/>
                <a:ea typeface="Helvetica Neue" charset="0"/>
                <a:cs typeface="Helvetica Neue" charset="0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 Neue" charset="0"/>
                <a:ea typeface="Helvetica Neue" charset="0"/>
                <a:cs typeface="Helvetica Neue" charset="0"/>
              </a:rPr>
              <a:t>Watson Assistant</a:t>
            </a:r>
          </a:p>
        </p:txBody>
      </p:sp>
      <p:sp>
        <p:nvSpPr>
          <p:cNvPr id="8" name="TextBox 7"/>
          <p:cNvSpPr txBox="1"/>
          <p:nvPr/>
        </p:nvSpPr>
        <p:spPr>
          <a:xfrm rot="18747558">
            <a:off x="3784919" y="1860302"/>
            <a:ext cx="17828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2. Parse Intents and Entities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3731903" y="883747"/>
            <a:ext cx="2138249" cy="2380771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 rot="18647436">
            <a:off x="4572898" y="1949363"/>
            <a:ext cx="1592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3. Application decides if </a:t>
            </a:r>
            <a:b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further action is needed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4188030" y="1223805"/>
            <a:ext cx="1682122" cy="1914863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5031507" y="3581771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4. Make API call to get data or </a:t>
            </a:r>
            <a:b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perform third-party action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4837824" y="4099157"/>
            <a:ext cx="2304160" cy="20402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4890133" y="4297644"/>
            <a:ext cx="2251851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5031507" y="4376576"/>
            <a:ext cx="15167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5. Return dynamic data</a:t>
            </a:r>
          </a:p>
        </p:txBody>
      </p:sp>
      <p:sp>
        <p:nvSpPr>
          <p:cNvPr id="16" name="TextBox 15"/>
          <p:cNvSpPr txBox="1"/>
          <p:nvPr/>
        </p:nvSpPr>
        <p:spPr>
          <a:xfrm rot="18747558">
            <a:off x="4378033" y="2389601"/>
            <a:ext cx="23952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6. </a:t>
            </a:r>
            <a:r>
              <a:rPr lang="en-US" sz="1000" dirty="0" smtClean="0">
                <a:latin typeface="Helvetica Neue" charset="0"/>
                <a:ea typeface="Helvetica Neue" charset="0"/>
                <a:cs typeface="Helvetica Neue" charset="0"/>
              </a:rPr>
              <a:t>Update context and send to Watson</a:t>
            </a:r>
            <a:endParaRPr lang="en-US" sz="10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4823992" y="1654224"/>
            <a:ext cx="1687245" cy="1959629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 rot="18647436">
            <a:off x="5235093" y="2308608"/>
            <a:ext cx="2204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7. Return a response with dynamic </a:t>
            </a:r>
            <a:b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data inserted into response.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 flipH="1">
            <a:off x="4944765" y="1684651"/>
            <a:ext cx="1731667" cy="2046478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H="1" flipV="1">
            <a:off x="1416652" y="1543470"/>
            <a:ext cx="1798351" cy="1930386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 rot="2863410">
            <a:off x="982943" y="2471793"/>
            <a:ext cx="2207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3b/8. Return response back to user</a:t>
            </a:r>
            <a:b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and wait for another user input to</a:t>
            </a:r>
            <a:b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repeat process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88442" y="3903886"/>
            <a:ext cx="8146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3"/>
                </a:solidFill>
              </a:rPr>
              <a:t>NodeJS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33362" y="1013537"/>
            <a:ext cx="1192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Chat portion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 rot="2182520">
            <a:off x="3720450" y="-231712"/>
            <a:ext cx="3250313" cy="5295201"/>
          </a:xfrm>
          <a:prstGeom prst="rect">
            <a:avLst/>
          </a:prstGeom>
          <a:ln w="41275">
            <a:solidFill>
              <a:schemeClr val="tx1"/>
            </a:solidFill>
            <a:prstDash val="dash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89308" y="3909684"/>
            <a:ext cx="6158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3"/>
                </a:solidFill>
              </a:rPr>
              <a:t>Unity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4748" y="1013537"/>
            <a:ext cx="6319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3"/>
                </a:solidFill>
              </a:rPr>
              <a:t>Slack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5043" y="996459"/>
            <a:ext cx="18886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Facebook Messenger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53996" y="4094202"/>
            <a:ext cx="8851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Weather</a:t>
            </a:r>
            <a:endParaRPr 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61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6" grpId="0" animBg="1"/>
      <p:bldP spid="27" grpId="0"/>
      <p:bldP spid="27" grpId="1"/>
      <p:bldP spid="29" grpId="0"/>
      <p:bldP spid="29" grpId="1"/>
      <p:bldP spid="30" grpId="0"/>
      <p:bldP spid="30" grpId="1"/>
      <p:bldP spid="31" grpId="0"/>
      <p:bldP spid="3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Guts of a </a:t>
            </a:r>
            <a:r>
              <a:rPr lang="en-US" sz="3200" dirty="0" err="1" smtClean="0"/>
              <a:t>chatbot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800" dirty="0" smtClean="0"/>
              <a:t>Intents</a:t>
            </a:r>
          </a:p>
          <a:p>
            <a:r>
              <a:rPr lang="en-US" sz="2800" dirty="0" smtClean="0"/>
              <a:t>Entities</a:t>
            </a:r>
          </a:p>
          <a:p>
            <a:r>
              <a:rPr lang="en-US" sz="2800" dirty="0" smtClean="0"/>
              <a:t>Dialog</a:t>
            </a:r>
          </a:p>
          <a:p>
            <a:r>
              <a:rPr lang="en-US" sz="2800" dirty="0" smtClean="0"/>
              <a:t>Context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83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#Intents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346325" y="2273363"/>
            <a:ext cx="4451350" cy="457200"/>
          </a:xfrm>
        </p:spPr>
        <p:txBody>
          <a:bodyPr/>
          <a:lstStyle/>
          <a:p>
            <a:pPr algn="ctr"/>
            <a:r>
              <a:rPr lang="en-US" sz="2400" dirty="0" smtClean="0"/>
              <a:t>An intent is the goal or purpose of the user’s input.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3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05647" y="2216661"/>
            <a:ext cx="2060283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Provide at least five examples for each intent.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77" y="185265"/>
            <a:ext cx="5374961" cy="477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1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@Entities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346325" y="2273363"/>
            <a:ext cx="4451350" cy="457200"/>
          </a:xfrm>
        </p:spPr>
        <p:txBody>
          <a:bodyPr/>
          <a:lstStyle/>
          <a:p>
            <a:pPr algn="ctr"/>
            <a:r>
              <a:rPr lang="en-US" sz="2400" dirty="0" smtClean="0"/>
              <a:t>An entity is a portion of the user’s input that you can use to provide a different response to a particular intent.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566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0" y="2308544"/>
            <a:ext cx="199252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Can use </a:t>
            </a:r>
            <a:r>
              <a:rPr lang="en-US" smtClean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synonyms or </a:t>
            </a:r>
            <a:r>
              <a:rPr lang="en-US" dirty="0" smtClean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regex patterns.</a:t>
            </a:r>
            <a:endParaRPr lang="en-US" dirty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9" y="298441"/>
            <a:ext cx="6114787" cy="452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Dialog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9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346325" y="2273363"/>
            <a:ext cx="4451350" cy="457200"/>
          </a:xfrm>
        </p:spPr>
        <p:txBody>
          <a:bodyPr/>
          <a:lstStyle/>
          <a:p>
            <a:pPr algn="ctr"/>
            <a:r>
              <a:rPr lang="en-US" sz="2400" dirty="0" smtClean="0"/>
              <a:t>A dialog uses intents, entities, and context from your application to return a response to each user’s input.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191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8CA65849-63FB-D946-93E7-20CAFD6581BE}" vid="{9E088B3C-4FB7-7747-A96F-293AAE3F4D29}"/>
    </a:ext>
  </a:extLst>
</a:theme>
</file>

<file path=ppt/theme/theme2.xml><?xml version="1.0" encoding="utf-8"?>
<a:theme xmlns:a="http://schemas.openxmlformats.org/drawingml/2006/main" name="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8CA65849-63FB-D946-93E7-20CAFD6581BE}" vid="{BB951B47-C83C-F040-AA7C-388C4A68D893}"/>
    </a:ext>
  </a:extLst>
</a:theme>
</file>

<file path=ppt/theme/theme3.xml><?xml version="1.0" encoding="utf-8"?>
<a:theme xmlns:a="http://schemas.openxmlformats.org/drawing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8CA65849-63FB-D946-93E7-20CAFD6581BE}" vid="{6BD0B9F7-EB30-8C49-A02E-82881105EF6F}"/>
    </a:ext>
  </a:extLst>
</a:theme>
</file>

<file path=ppt/theme/theme4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8CA65849-63FB-D946-93E7-20CAFD6581BE}" vid="{6ECAE44E-10BA-124F-BB92-42E16650E45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You to the Power</Template>
  <TotalTime>9178</TotalTime>
  <Words>493</Words>
  <Application>Microsoft Macintosh PowerPoint</Application>
  <PresentationFormat>On-screen Show (16:9)</PresentationFormat>
  <Paragraphs>110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Calibri</vt:lpstr>
      <vt:lpstr>Helv</vt:lpstr>
      <vt:lpstr>Helvetica Neue</vt:lpstr>
      <vt:lpstr>IBM Plex Sans</vt:lpstr>
      <vt:lpstr>IBM Plex Sans Condensed Medium</vt:lpstr>
      <vt:lpstr>Arial</vt:lpstr>
      <vt:lpstr>blk_background_2017</vt:lpstr>
      <vt:lpstr>dk_blu_background_2017</vt:lpstr>
      <vt:lpstr>gry_background_2017</vt:lpstr>
      <vt:lpstr>wht_background_2017</vt:lpstr>
      <vt:lpstr>How to build a chatbot — Amara Graham (Keller) IBM Developer Advocate  @MissAmaraKay</vt:lpstr>
      <vt:lpstr>PowerPoint Presentation</vt:lpstr>
      <vt:lpstr>PowerPoint Presentation</vt:lpstr>
      <vt:lpstr>Guts of a chatbot</vt:lpstr>
      <vt:lpstr>#Intents</vt:lpstr>
      <vt:lpstr>PowerPoint Presentation</vt:lpstr>
      <vt:lpstr>@Entities</vt:lpstr>
      <vt:lpstr>PowerPoint Presentation</vt:lpstr>
      <vt:lpstr>Dialog</vt:lpstr>
      <vt:lpstr>PowerPoint Presentation</vt:lpstr>
      <vt:lpstr>$context</vt:lpstr>
      <vt:lpstr>PowerPoint Presentation</vt:lpstr>
      <vt:lpstr>DEMO!</vt:lpstr>
      <vt:lpstr>Additional Links</vt:lpstr>
      <vt:lpstr>PowerPoint Presentation</vt:lpstr>
      <vt:lpstr>Thank you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build a chatbot in 10 minutes — Amara Keller IBM Developer Advocate  @MissAmaraKay</dc:title>
  <dc:subject/>
  <dc:creator>Amara Keller</dc:creator>
  <cp:keywords/>
  <dc:description/>
  <cp:lastModifiedBy>Amara Keller</cp:lastModifiedBy>
  <cp:revision>44</cp:revision>
  <dcterms:created xsi:type="dcterms:W3CDTF">2017-09-12T16:41:30Z</dcterms:created>
  <dcterms:modified xsi:type="dcterms:W3CDTF">2018-06-19T19:11:48Z</dcterms:modified>
  <cp:category/>
</cp:coreProperties>
</file>